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4"/>
  </p:notesMasterIdLst>
  <p:handoutMasterIdLst>
    <p:handoutMasterId r:id="rId15"/>
  </p:handoutMasterIdLst>
  <p:sldIdLst>
    <p:sldId id="258" r:id="rId2"/>
    <p:sldId id="331" r:id="rId3"/>
    <p:sldId id="342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D5A"/>
    <a:srgbClr val="F05E91"/>
    <a:srgbClr val="7FD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9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781672" y="4462790"/>
            <a:ext cx="13468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داو جونز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220598" y="4200115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35,200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7122785" y="1018834"/>
            <a:ext cx="4992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0.1  </a:t>
            </a:r>
            <a:r>
              <a:rPr lang="ar-EG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ميني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 سهم=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( 1 مضروبة في 35000 دولار ) = 35,000 دولار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8078815" y="2791720"/>
            <a:ext cx="14558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8057688" y="6080500"/>
            <a:ext cx="14590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466C2-C004-2BB6-78E0-2EA0FE420DA0}"/>
              </a:ext>
            </a:extLst>
          </p:cNvPr>
          <p:cNvSpPr/>
          <p:nvPr/>
        </p:nvSpPr>
        <p:spPr>
          <a:xfrm>
            <a:off x="250164" y="5360614"/>
            <a:ext cx="2252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 سهم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E85F2-8689-C4CA-0546-2F91ECD126ED}"/>
              </a:ext>
            </a:extLst>
          </p:cNvPr>
          <p:cNvSpPr txBox="1"/>
          <p:nvPr/>
        </p:nvSpPr>
        <p:spPr>
          <a:xfrm>
            <a:off x="129852" y="4985580"/>
            <a:ext cx="300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dirty="0">
                <a:solidFill>
                  <a:srgbClr val="FF0000"/>
                </a:solidFill>
              </a:rPr>
              <a:t>بعض الوسطاء يكون العقد أقل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TImes Square New York, USA - July 29, 2016: The illuminated Dow Jones sign in times square late in the night as the latest news streams on the led board. dow jones stock pictures, royalty-free photos &amp; images">
            <a:extLst>
              <a:ext uri="{FF2B5EF4-FFF2-40B4-BE49-F238E27FC236}">
                <a16:creationId xmlns:a16="http://schemas.microsoft.com/office/drawing/2014/main" id="{F557FEE2-606B-06B3-390E-636C0CFC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3" y="449311"/>
            <a:ext cx="2881197" cy="1920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6290F0-8EC9-5B05-D427-6528B3757B05}"/>
              </a:ext>
            </a:extLst>
          </p:cNvPr>
          <p:cNvSpPr/>
          <p:nvPr/>
        </p:nvSpPr>
        <p:spPr>
          <a:xfrm>
            <a:off x="804838" y="2548753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السهم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EFE90-80C3-F722-3A87-660FE4AB0408}"/>
              </a:ext>
            </a:extLst>
          </p:cNvPr>
          <p:cNvSpPr/>
          <p:nvPr/>
        </p:nvSpPr>
        <p:spPr>
          <a:xfrm>
            <a:off x="975559" y="3546704"/>
            <a:ext cx="1967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وحدة من المؤشر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B8ED79-C24D-97B4-45DD-4FF8BEF983C5}"/>
              </a:ext>
            </a:extLst>
          </p:cNvPr>
          <p:cNvSpPr/>
          <p:nvPr/>
        </p:nvSpPr>
        <p:spPr>
          <a:xfrm>
            <a:off x="306531" y="4000060"/>
            <a:ext cx="29081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 سهم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AA98BF-9D43-04B1-9BD3-FC51D427D355}"/>
              </a:ext>
            </a:extLst>
          </p:cNvPr>
          <p:cNvSpPr/>
          <p:nvPr/>
        </p:nvSpPr>
        <p:spPr>
          <a:xfrm>
            <a:off x="5167956" y="5578642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35,000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441C33-5A3A-010D-BBD9-12A34832E4DD}"/>
              </a:ext>
            </a:extLst>
          </p:cNvPr>
          <p:cNvSpPr/>
          <p:nvPr/>
        </p:nvSpPr>
        <p:spPr>
          <a:xfrm>
            <a:off x="5420986" y="1985389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35,700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3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9" grpId="0"/>
      <p:bldP spid="30" grpId="0"/>
      <p:bldP spid="31" grpId="0"/>
      <p:bldP spid="32" grpId="0"/>
      <p:bldP spid="17" grpId="0"/>
      <p:bldP spid="19" grpId="0"/>
      <p:bldP spid="9" grpId="0"/>
      <p:bldP spid="10" grpId="0"/>
      <p:bldP spid="14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781672" y="4462790"/>
            <a:ext cx="13468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داو جونز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220598" y="4200115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35,200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7010576" y="1018834"/>
            <a:ext cx="5216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0.01</a:t>
            </a:r>
            <a:r>
              <a:rPr lang="ar-EG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ميكرو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0.1 سهم=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( 0.1 مضروبة في 35000 دولار ) = 3500 دولار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8162972" y="2791720"/>
            <a:ext cx="12875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8142648" y="6080500"/>
            <a:ext cx="1289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466C2-C004-2BB6-78E0-2EA0FE420DA0}"/>
              </a:ext>
            </a:extLst>
          </p:cNvPr>
          <p:cNvSpPr/>
          <p:nvPr/>
        </p:nvSpPr>
        <p:spPr>
          <a:xfrm>
            <a:off x="250164" y="5360614"/>
            <a:ext cx="2252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 سهم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E85F2-8689-C4CA-0546-2F91ECD126ED}"/>
              </a:ext>
            </a:extLst>
          </p:cNvPr>
          <p:cNvSpPr txBox="1"/>
          <p:nvPr/>
        </p:nvSpPr>
        <p:spPr>
          <a:xfrm>
            <a:off x="129852" y="4985580"/>
            <a:ext cx="300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dirty="0">
                <a:solidFill>
                  <a:srgbClr val="FF0000"/>
                </a:solidFill>
              </a:rPr>
              <a:t>بعض الوسطاء يكون العقد أقل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TImes Square New York, USA - July 29, 2016: The illuminated Dow Jones sign in times square late in the night as the latest news streams on the led board. dow jones stock pictures, royalty-free photos &amp; images">
            <a:extLst>
              <a:ext uri="{FF2B5EF4-FFF2-40B4-BE49-F238E27FC236}">
                <a16:creationId xmlns:a16="http://schemas.microsoft.com/office/drawing/2014/main" id="{F557FEE2-606B-06B3-390E-636C0CFC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3" y="449311"/>
            <a:ext cx="2881197" cy="1920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6290F0-8EC9-5B05-D427-6528B3757B05}"/>
              </a:ext>
            </a:extLst>
          </p:cNvPr>
          <p:cNvSpPr/>
          <p:nvPr/>
        </p:nvSpPr>
        <p:spPr>
          <a:xfrm>
            <a:off x="804838" y="2548753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السهم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EFE90-80C3-F722-3A87-660FE4AB0408}"/>
              </a:ext>
            </a:extLst>
          </p:cNvPr>
          <p:cNvSpPr/>
          <p:nvPr/>
        </p:nvSpPr>
        <p:spPr>
          <a:xfrm>
            <a:off x="975559" y="3546704"/>
            <a:ext cx="1967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وحدة من المؤشر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B8ED79-C24D-97B4-45DD-4FF8BEF983C5}"/>
              </a:ext>
            </a:extLst>
          </p:cNvPr>
          <p:cNvSpPr/>
          <p:nvPr/>
        </p:nvSpPr>
        <p:spPr>
          <a:xfrm>
            <a:off x="306531" y="4000060"/>
            <a:ext cx="29081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 سهم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AA98BF-9D43-04B1-9BD3-FC51D427D355}"/>
              </a:ext>
            </a:extLst>
          </p:cNvPr>
          <p:cNvSpPr/>
          <p:nvPr/>
        </p:nvSpPr>
        <p:spPr>
          <a:xfrm>
            <a:off x="5167956" y="5578642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35,000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441C33-5A3A-010D-BBD9-12A34832E4DD}"/>
              </a:ext>
            </a:extLst>
          </p:cNvPr>
          <p:cNvSpPr/>
          <p:nvPr/>
        </p:nvSpPr>
        <p:spPr>
          <a:xfrm>
            <a:off x="5420986" y="1985389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35,700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9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1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TImes Square New York, USA - July 29, 2016: The illuminated Dow Jones sign in times square late in the night as the latest news streams on the led board. dow jones stock pictures, royalty-free photos &amp; images">
            <a:extLst>
              <a:ext uri="{FF2B5EF4-FFF2-40B4-BE49-F238E27FC236}">
                <a16:creationId xmlns:a16="http://schemas.microsoft.com/office/drawing/2014/main" id="{1B479484-8DE5-34EB-361C-C5EB2E9E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3" y="449311"/>
            <a:ext cx="2881197" cy="1920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0BD19-D05B-DDAE-E6BA-6783EDB35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1242194"/>
            <a:ext cx="2973185" cy="222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2D4BE4-BDC2-B09D-F9BB-936CDCD8F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05" y="1166661"/>
            <a:ext cx="2520743" cy="222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4712956" y="15117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عقد الذهب – النفط - المؤشرات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7938244" y="4726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C2AE04-20F0-25AA-1159-0DF3B7220C35}"/>
              </a:ext>
            </a:extLst>
          </p:cNvPr>
          <p:cNvSpPr/>
          <p:nvPr/>
        </p:nvSpPr>
        <p:spPr>
          <a:xfrm>
            <a:off x="8497956" y="3589969"/>
            <a:ext cx="240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الأوقية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47F156-1AC5-B36D-85AA-921B6084DDA1}"/>
              </a:ext>
            </a:extLst>
          </p:cNvPr>
          <p:cNvSpPr/>
          <p:nvPr/>
        </p:nvSpPr>
        <p:spPr>
          <a:xfrm>
            <a:off x="8342464" y="4431130"/>
            <a:ext cx="2714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31.1 جرام ذهب عيار 24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2841C-FD3B-C989-29B1-C6567C568938}"/>
              </a:ext>
            </a:extLst>
          </p:cNvPr>
          <p:cNvSpPr/>
          <p:nvPr/>
        </p:nvSpPr>
        <p:spPr>
          <a:xfrm>
            <a:off x="8194185" y="4847439"/>
            <a:ext cx="3010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100 أوقية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99DF17-FAAF-48B1-46A0-B50A3E806CED}"/>
              </a:ext>
            </a:extLst>
          </p:cNvPr>
          <p:cNvSpPr/>
          <p:nvPr/>
        </p:nvSpPr>
        <p:spPr>
          <a:xfrm>
            <a:off x="4968639" y="3628596"/>
            <a:ext cx="2499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البرميل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33487B-B55E-4CD2-A0ED-7FF3BA6E85E4}"/>
              </a:ext>
            </a:extLst>
          </p:cNvPr>
          <p:cNvSpPr/>
          <p:nvPr/>
        </p:nvSpPr>
        <p:spPr>
          <a:xfrm>
            <a:off x="4944595" y="4469757"/>
            <a:ext cx="25474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158.987 لتر من النفط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5CA7B4-722C-C603-A44B-AE3F42369AC4}"/>
              </a:ext>
            </a:extLst>
          </p:cNvPr>
          <p:cNvSpPr/>
          <p:nvPr/>
        </p:nvSpPr>
        <p:spPr>
          <a:xfrm>
            <a:off x="4625593" y="4886066"/>
            <a:ext cx="31854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100 برميل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9ECE38-9AAF-F776-B262-4B70C2F75C0C}"/>
              </a:ext>
            </a:extLst>
          </p:cNvPr>
          <p:cNvSpPr/>
          <p:nvPr/>
        </p:nvSpPr>
        <p:spPr>
          <a:xfrm>
            <a:off x="4755436" y="5842301"/>
            <a:ext cx="29258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 برميل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DA7FD-127C-F256-3B70-A7F4524EDAC0}"/>
              </a:ext>
            </a:extLst>
          </p:cNvPr>
          <p:cNvSpPr txBox="1"/>
          <p:nvPr/>
        </p:nvSpPr>
        <p:spPr>
          <a:xfrm>
            <a:off x="4776405" y="5472969"/>
            <a:ext cx="300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بعض الوسطاء يكون العقد أقل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0B7F99-5023-9642-69BC-9816AB846231}"/>
              </a:ext>
            </a:extLst>
          </p:cNvPr>
          <p:cNvSpPr/>
          <p:nvPr/>
        </p:nvSpPr>
        <p:spPr>
          <a:xfrm>
            <a:off x="804838" y="2548753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السهم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15AA9D-67CD-393F-8DB0-DCE82D6FB3DC}"/>
              </a:ext>
            </a:extLst>
          </p:cNvPr>
          <p:cNvSpPr/>
          <p:nvPr/>
        </p:nvSpPr>
        <p:spPr>
          <a:xfrm>
            <a:off x="975559" y="3546704"/>
            <a:ext cx="1967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وحدة من المؤشر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433800-599A-79BA-DDB2-9BA5EFB5FFCF}"/>
              </a:ext>
            </a:extLst>
          </p:cNvPr>
          <p:cNvSpPr/>
          <p:nvPr/>
        </p:nvSpPr>
        <p:spPr>
          <a:xfrm>
            <a:off x="587625" y="4762458"/>
            <a:ext cx="27687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 سهم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65A9CE-F019-9EE5-E368-589F24E31EE4}"/>
              </a:ext>
            </a:extLst>
          </p:cNvPr>
          <p:cNvSpPr txBox="1"/>
          <p:nvPr/>
        </p:nvSpPr>
        <p:spPr>
          <a:xfrm>
            <a:off x="530048" y="4393126"/>
            <a:ext cx="300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بعض الوسطاء يكون العقد أقل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A81A7F-7029-D5AD-0CE4-09E7262821A5}"/>
              </a:ext>
            </a:extLst>
          </p:cNvPr>
          <p:cNvSpPr/>
          <p:nvPr/>
        </p:nvSpPr>
        <p:spPr>
          <a:xfrm>
            <a:off x="306531" y="4000060"/>
            <a:ext cx="29081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 سهم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8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45611-4079-D51D-D188-B01F25AB6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0" y="182322"/>
            <a:ext cx="2973185" cy="222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B78C38-9D21-AF47-495D-2ED50BE80622}"/>
              </a:ext>
            </a:extLst>
          </p:cNvPr>
          <p:cNvSpPr/>
          <p:nvPr/>
        </p:nvSpPr>
        <p:spPr>
          <a:xfrm>
            <a:off x="649018" y="2530097"/>
            <a:ext cx="240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الأوقية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795B0-8EE8-3F0B-3784-9636DA4A7A95}"/>
              </a:ext>
            </a:extLst>
          </p:cNvPr>
          <p:cNvSpPr/>
          <p:nvPr/>
        </p:nvSpPr>
        <p:spPr>
          <a:xfrm>
            <a:off x="493526" y="3371258"/>
            <a:ext cx="2714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31.1 جرام ذهب عيار 24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CDE7A-8D05-0A8B-9A07-0E02DBADA856}"/>
              </a:ext>
            </a:extLst>
          </p:cNvPr>
          <p:cNvSpPr/>
          <p:nvPr/>
        </p:nvSpPr>
        <p:spPr>
          <a:xfrm>
            <a:off x="345247" y="3787567"/>
            <a:ext cx="3010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100 أوقية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787186" y="4218401"/>
            <a:ext cx="16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ذهب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513330" y="4262735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2050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009CDF-0D52-993A-22AB-F95056AF1103}"/>
              </a:ext>
            </a:extLst>
          </p:cNvPr>
          <p:cNvSpPr/>
          <p:nvPr/>
        </p:nvSpPr>
        <p:spPr>
          <a:xfrm>
            <a:off x="5456252" y="1953366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ar-EG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9B558-371A-9A25-5668-7524CD4B0BF0}"/>
              </a:ext>
            </a:extLst>
          </p:cNvPr>
          <p:cNvSpPr/>
          <p:nvPr/>
        </p:nvSpPr>
        <p:spPr>
          <a:xfrm>
            <a:off x="5513330" y="5329836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ar-EG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7295105" y="1018834"/>
            <a:ext cx="4647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1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100 أونصة ذهب 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( 100 مضروبة في 2050 ) = 205000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7994656" y="2791720"/>
            <a:ext cx="1624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7971927" y="6080500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1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  <p:bldP spid="18" grpId="0"/>
      <p:bldP spid="20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3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45611-4079-D51D-D188-B01F25AB6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0" y="182322"/>
            <a:ext cx="2973185" cy="222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B78C38-9D21-AF47-495D-2ED50BE80622}"/>
              </a:ext>
            </a:extLst>
          </p:cNvPr>
          <p:cNvSpPr/>
          <p:nvPr/>
        </p:nvSpPr>
        <p:spPr>
          <a:xfrm>
            <a:off x="649018" y="2530097"/>
            <a:ext cx="240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الأوقية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795B0-8EE8-3F0B-3784-9636DA4A7A95}"/>
              </a:ext>
            </a:extLst>
          </p:cNvPr>
          <p:cNvSpPr/>
          <p:nvPr/>
        </p:nvSpPr>
        <p:spPr>
          <a:xfrm>
            <a:off x="493526" y="3371258"/>
            <a:ext cx="2714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31.1 جرام ذهب عيار 24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CDE7A-8D05-0A8B-9A07-0E02DBADA856}"/>
              </a:ext>
            </a:extLst>
          </p:cNvPr>
          <p:cNvSpPr/>
          <p:nvPr/>
        </p:nvSpPr>
        <p:spPr>
          <a:xfrm>
            <a:off x="345247" y="3787567"/>
            <a:ext cx="3010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100 أوقية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787186" y="4218401"/>
            <a:ext cx="16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ذهب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513330" y="4262735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2050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009CDF-0D52-993A-22AB-F95056AF1103}"/>
              </a:ext>
            </a:extLst>
          </p:cNvPr>
          <p:cNvSpPr/>
          <p:nvPr/>
        </p:nvSpPr>
        <p:spPr>
          <a:xfrm>
            <a:off x="5456252" y="1953366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ar-EG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9B558-371A-9A25-5668-7524CD4B0BF0}"/>
              </a:ext>
            </a:extLst>
          </p:cNvPr>
          <p:cNvSpPr/>
          <p:nvPr/>
        </p:nvSpPr>
        <p:spPr>
          <a:xfrm>
            <a:off x="5513330" y="5329836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ar-EG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6012343" y="926675"/>
            <a:ext cx="598433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0.1   ميني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10 أونصة ذهب 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( 10 مضروبة في 2050 ) = 20500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8078814" y="2791720"/>
            <a:ext cx="14558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8056887" y="6080500"/>
            <a:ext cx="1460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6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4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45611-4079-D51D-D188-B01F25AB6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0" y="182322"/>
            <a:ext cx="2973185" cy="222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B78C38-9D21-AF47-495D-2ED50BE80622}"/>
              </a:ext>
            </a:extLst>
          </p:cNvPr>
          <p:cNvSpPr/>
          <p:nvPr/>
        </p:nvSpPr>
        <p:spPr>
          <a:xfrm>
            <a:off x="649018" y="2530097"/>
            <a:ext cx="240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الأوقية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795B0-8EE8-3F0B-3784-9636DA4A7A95}"/>
              </a:ext>
            </a:extLst>
          </p:cNvPr>
          <p:cNvSpPr/>
          <p:nvPr/>
        </p:nvSpPr>
        <p:spPr>
          <a:xfrm>
            <a:off x="493526" y="3371258"/>
            <a:ext cx="2714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31.1 جرام ذهب عيار 24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CDE7A-8D05-0A8B-9A07-0E02DBADA856}"/>
              </a:ext>
            </a:extLst>
          </p:cNvPr>
          <p:cNvSpPr/>
          <p:nvPr/>
        </p:nvSpPr>
        <p:spPr>
          <a:xfrm>
            <a:off x="345247" y="3787567"/>
            <a:ext cx="3010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100 أوقية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787186" y="4218401"/>
            <a:ext cx="16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ذهب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513330" y="4262735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2050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009CDF-0D52-993A-22AB-F95056AF1103}"/>
              </a:ext>
            </a:extLst>
          </p:cNvPr>
          <p:cNvSpPr/>
          <p:nvPr/>
        </p:nvSpPr>
        <p:spPr>
          <a:xfrm>
            <a:off x="5456252" y="1953366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ar-EG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9B558-371A-9A25-5668-7524CD4B0BF0}"/>
              </a:ext>
            </a:extLst>
          </p:cNvPr>
          <p:cNvSpPr/>
          <p:nvPr/>
        </p:nvSpPr>
        <p:spPr>
          <a:xfrm>
            <a:off x="5513330" y="5329836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ar-EG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5916966" y="926675"/>
            <a:ext cx="617508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0.01   </a:t>
            </a:r>
            <a:r>
              <a:rPr lang="ar-EG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ميكرو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 أونصة ذهب 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( 1 مضروبة في 2050 ) = 2050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8162971" y="2791720"/>
            <a:ext cx="12875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8141846" y="6080500"/>
            <a:ext cx="12907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9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5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990768" y="4218401"/>
            <a:ext cx="1215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نفط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408334" y="4262735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80.00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009CDF-0D52-993A-22AB-F95056AF1103}"/>
              </a:ext>
            </a:extLst>
          </p:cNvPr>
          <p:cNvSpPr/>
          <p:nvPr/>
        </p:nvSpPr>
        <p:spPr>
          <a:xfrm>
            <a:off x="5351256" y="1953366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85.00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9B558-371A-9A25-5668-7524CD4B0BF0}"/>
              </a:ext>
            </a:extLst>
          </p:cNvPr>
          <p:cNvSpPr/>
          <p:nvPr/>
        </p:nvSpPr>
        <p:spPr>
          <a:xfrm>
            <a:off x="5408334" y="5329836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84.00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7376058" y="1018834"/>
            <a:ext cx="44855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1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100 برميل نفط=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( 100 مضروبة في 80 دولار ) = 8000 دولار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7994657" y="2791720"/>
            <a:ext cx="1624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5000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7971927" y="6080500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EBE3BE-854E-178D-E39B-B16DB2007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2" y="196276"/>
            <a:ext cx="2520743" cy="222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B6BEC6-F39D-BD10-956F-A696BAA08135}"/>
              </a:ext>
            </a:extLst>
          </p:cNvPr>
          <p:cNvSpPr/>
          <p:nvPr/>
        </p:nvSpPr>
        <p:spPr>
          <a:xfrm>
            <a:off x="291718" y="2456502"/>
            <a:ext cx="2499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البرميل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33DAED-DC3E-7CC4-4CC7-4343C48BCA60}"/>
              </a:ext>
            </a:extLst>
          </p:cNvPr>
          <p:cNvSpPr/>
          <p:nvPr/>
        </p:nvSpPr>
        <p:spPr>
          <a:xfrm>
            <a:off x="267674" y="3297663"/>
            <a:ext cx="25474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158.987 لتر من النفط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C20CCF-F627-AB96-75B5-0326E3BE36D1}"/>
              </a:ext>
            </a:extLst>
          </p:cNvPr>
          <p:cNvSpPr/>
          <p:nvPr/>
        </p:nvSpPr>
        <p:spPr>
          <a:xfrm>
            <a:off x="-51328" y="3713972"/>
            <a:ext cx="31854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100 برميل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466C2-C004-2BB6-78E0-2EA0FE420DA0}"/>
              </a:ext>
            </a:extLst>
          </p:cNvPr>
          <p:cNvSpPr/>
          <p:nvPr/>
        </p:nvSpPr>
        <p:spPr>
          <a:xfrm>
            <a:off x="186846" y="5360614"/>
            <a:ext cx="23791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 برميل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E85F2-8689-C4CA-0546-2F91ECD126ED}"/>
              </a:ext>
            </a:extLst>
          </p:cNvPr>
          <p:cNvSpPr txBox="1"/>
          <p:nvPr/>
        </p:nvSpPr>
        <p:spPr>
          <a:xfrm>
            <a:off x="129852" y="4985580"/>
            <a:ext cx="300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dirty="0">
                <a:solidFill>
                  <a:srgbClr val="FF0000"/>
                </a:solidFill>
              </a:rPr>
              <a:t>بعض الوسطاء يكون العقد أقل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12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6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990768" y="4218401"/>
            <a:ext cx="1215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نفط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408334" y="4262735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80.00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009CDF-0D52-993A-22AB-F95056AF1103}"/>
              </a:ext>
            </a:extLst>
          </p:cNvPr>
          <p:cNvSpPr/>
          <p:nvPr/>
        </p:nvSpPr>
        <p:spPr>
          <a:xfrm>
            <a:off x="5351256" y="1953366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85.00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9B558-371A-9A25-5668-7524CD4B0BF0}"/>
              </a:ext>
            </a:extLst>
          </p:cNvPr>
          <p:cNvSpPr/>
          <p:nvPr/>
        </p:nvSpPr>
        <p:spPr>
          <a:xfrm>
            <a:off x="5408334" y="5329836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84.00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6941646" y="1018834"/>
            <a:ext cx="5354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0.1 </a:t>
            </a:r>
            <a:r>
              <a:rPr lang="ar-EG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ميني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10 برميل نفط=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( 10 مضروبة في 80 دولار ) = 800 دولار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8078815" y="2791720"/>
            <a:ext cx="14558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8056887" y="6080500"/>
            <a:ext cx="1460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EBE3BE-854E-178D-E39B-B16DB2007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2" y="196276"/>
            <a:ext cx="2520743" cy="222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B6BEC6-F39D-BD10-956F-A696BAA08135}"/>
              </a:ext>
            </a:extLst>
          </p:cNvPr>
          <p:cNvSpPr/>
          <p:nvPr/>
        </p:nvSpPr>
        <p:spPr>
          <a:xfrm>
            <a:off x="291718" y="2456502"/>
            <a:ext cx="2499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البرميل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33DAED-DC3E-7CC4-4CC7-4343C48BCA60}"/>
              </a:ext>
            </a:extLst>
          </p:cNvPr>
          <p:cNvSpPr/>
          <p:nvPr/>
        </p:nvSpPr>
        <p:spPr>
          <a:xfrm>
            <a:off x="267674" y="3297663"/>
            <a:ext cx="25474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158.987 لتر من النفط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C20CCF-F627-AB96-75B5-0326E3BE36D1}"/>
              </a:ext>
            </a:extLst>
          </p:cNvPr>
          <p:cNvSpPr/>
          <p:nvPr/>
        </p:nvSpPr>
        <p:spPr>
          <a:xfrm>
            <a:off x="-51328" y="3713972"/>
            <a:ext cx="31854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100 برميل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466C2-C004-2BB6-78E0-2EA0FE420DA0}"/>
              </a:ext>
            </a:extLst>
          </p:cNvPr>
          <p:cNvSpPr/>
          <p:nvPr/>
        </p:nvSpPr>
        <p:spPr>
          <a:xfrm>
            <a:off x="186846" y="5360614"/>
            <a:ext cx="23791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 برميل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E85F2-8689-C4CA-0546-2F91ECD126ED}"/>
              </a:ext>
            </a:extLst>
          </p:cNvPr>
          <p:cNvSpPr txBox="1"/>
          <p:nvPr/>
        </p:nvSpPr>
        <p:spPr>
          <a:xfrm>
            <a:off x="129852" y="4985580"/>
            <a:ext cx="300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dirty="0">
                <a:solidFill>
                  <a:srgbClr val="FF0000"/>
                </a:solidFill>
              </a:rPr>
              <a:t>بعض الوسطاء يكون العقد أقل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7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990768" y="4218401"/>
            <a:ext cx="1215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نفط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408334" y="4262735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80.00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009CDF-0D52-993A-22AB-F95056AF1103}"/>
              </a:ext>
            </a:extLst>
          </p:cNvPr>
          <p:cNvSpPr/>
          <p:nvPr/>
        </p:nvSpPr>
        <p:spPr>
          <a:xfrm>
            <a:off x="5351256" y="1953366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85</a:t>
            </a:r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.00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9B558-371A-9A25-5668-7524CD4B0BF0}"/>
              </a:ext>
            </a:extLst>
          </p:cNvPr>
          <p:cNvSpPr/>
          <p:nvPr/>
        </p:nvSpPr>
        <p:spPr>
          <a:xfrm>
            <a:off x="5408334" y="5329836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84</a:t>
            </a:r>
            <a:r>
              <a:rPr lang="ar-EG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.00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6905579" y="1018834"/>
            <a:ext cx="5426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0.01 </a:t>
            </a:r>
            <a:r>
              <a:rPr lang="ar-EG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ميكرو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 برميل نفط=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( 1 مضروبة في 80 دولار ) = 80 دولار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8162972" y="2791720"/>
            <a:ext cx="12875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8141846" y="6080500"/>
            <a:ext cx="12907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EBE3BE-854E-178D-E39B-B16DB2007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2" y="196276"/>
            <a:ext cx="2520743" cy="222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B6BEC6-F39D-BD10-956F-A696BAA08135}"/>
              </a:ext>
            </a:extLst>
          </p:cNvPr>
          <p:cNvSpPr/>
          <p:nvPr/>
        </p:nvSpPr>
        <p:spPr>
          <a:xfrm>
            <a:off x="291718" y="2456502"/>
            <a:ext cx="2499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البرميل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33DAED-DC3E-7CC4-4CC7-4343C48BCA60}"/>
              </a:ext>
            </a:extLst>
          </p:cNvPr>
          <p:cNvSpPr/>
          <p:nvPr/>
        </p:nvSpPr>
        <p:spPr>
          <a:xfrm>
            <a:off x="267674" y="3297663"/>
            <a:ext cx="25474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158.987 لتر من النفط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C20CCF-F627-AB96-75B5-0326E3BE36D1}"/>
              </a:ext>
            </a:extLst>
          </p:cNvPr>
          <p:cNvSpPr/>
          <p:nvPr/>
        </p:nvSpPr>
        <p:spPr>
          <a:xfrm>
            <a:off x="-51328" y="3713972"/>
            <a:ext cx="31854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100 برميل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466C2-C004-2BB6-78E0-2EA0FE420DA0}"/>
              </a:ext>
            </a:extLst>
          </p:cNvPr>
          <p:cNvSpPr/>
          <p:nvPr/>
        </p:nvSpPr>
        <p:spPr>
          <a:xfrm>
            <a:off x="186846" y="5360614"/>
            <a:ext cx="23791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 برميل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E85F2-8689-C4CA-0546-2F91ECD126ED}"/>
              </a:ext>
            </a:extLst>
          </p:cNvPr>
          <p:cNvSpPr txBox="1"/>
          <p:nvPr/>
        </p:nvSpPr>
        <p:spPr>
          <a:xfrm>
            <a:off x="129852" y="4985580"/>
            <a:ext cx="300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dirty="0">
                <a:solidFill>
                  <a:srgbClr val="FF0000"/>
                </a:solidFill>
              </a:rPr>
              <a:t>بعض الوسطاء يكون العقد أقل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7501" y="148237"/>
            <a:ext cx="2108491" cy="580272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56064" y="43126"/>
            <a:ext cx="239855" cy="2935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8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E7CE3F1-9985-2EED-7313-11BCE8D4F1D7}"/>
              </a:ext>
            </a:extLst>
          </p:cNvPr>
          <p:cNvSpPr/>
          <p:nvPr/>
        </p:nvSpPr>
        <p:spPr>
          <a:xfrm>
            <a:off x="4236139" y="14823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وحدات قياس العقود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C82CB771-3DFF-4F97-CE97-8C14115B5B2C}"/>
              </a:ext>
            </a:extLst>
          </p:cNvPr>
          <p:cNvSpPr/>
          <p:nvPr/>
        </p:nvSpPr>
        <p:spPr>
          <a:xfrm>
            <a:off x="7461427" y="4432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72A8A-1CE7-2536-3838-F67188F6F7DB}"/>
              </a:ext>
            </a:extLst>
          </p:cNvPr>
          <p:cNvSpPr/>
          <p:nvPr/>
        </p:nvSpPr>
        <p:spPr>
          <a:xfrm>
            <a:off x="2033700" y="4218401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شراء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F1044-6665-BDB3-D20F-4173C0780924}"/>
              </a:ext>
            </a:extLst>
          </p:cNvPr>
          <p:cNvSpPr/>
          <p:nvPr/>
        </p:nvSpPr>
        <p:spPr>
          <a:xfrm>
            <a:off x="3781672" y="4462790"/>
            <a:ext cx="13468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داو جونز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4D819-5403-F2DA-71D4-5C3A37D39F85}"/>
              </a:ext>
            </a:extLst>
          </p:cNvPr>
          <p:cNvSpPr/>
          <p:nvPr/>
        </p:nvSpPr>
        <p:spPr>
          <a:xfrm>
            <a:off x="5220598" y="4200115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35,200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CF3A0-6316-E638-70FC-541AD17219D5}"/>
              </a:ext>
            </a:extLst>
          </p:cNvPr>
          <p:cNvSpPr/>
          <p:nvPr/>
        </p:nvSpPr>
        <p:spPr>
          <a:xfrm>
            <a:off x="7541969" y="1018834"/>
            <a:ext cx="4153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حجم الصفقة = 1 ستاندرد </a:t>
            </a:r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10 سهم= </a:t>
            </a:r>
          </a:p>
          <a:p>
            <a:pPr algn="ctr"/>
            <a:r>
              <a:rPr lang="ar-EG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( 10 مضروبة في 35000 دولار ) = 350,000 دولار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8E66DB4-DB21-7DDF-CCA4-9D574A4F0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5174" y="3234776"/>
            <a:ext cx="2060035" cy="4149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8AB68F0-1FB2-A0B5-5DEE-403FB659D253}"/>
              </a:ext>
            </a:extLst>
          </p:cNvPr>
          <p:cNvCxnSpPr/>
          <p:nvPr/>
        </p:nvCxnSpPr>
        <p:spPr>
          <a:xfrm rot="16200000" flipH="1">
            <a:off x="6836544" y="5070589"/>
            <a:ext cx="1360881" cy="5184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2E92-9385-B392-3BAD-7DDDD701FCF5}"/>
              </a:ext>
            </a:extLst>
          </p:cNvPr>
          <p:cNvSpPr/>
          <p:nvPr/>
        </p:nvSpPr>
        <p:spPr>
          <a:xfrm>
            <a:off x="7785090" y="1893934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الهدف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40EA11-943F-EFA5-6281-7D13798E5A2D}"/>
              </a:ext>
            </a:extLst>
          </p:cNvPr>
          <p:cNvSpPr/>
          <p:nvPr/>
        </p:nvSpPr>
        <p:spPr>
          <a:xfrm>
            <a:off x="7918300" y="5529891"/>
            <a:ext cx="2444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وقف الخسارة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93941-7CFC-A0FC-F07D-DF1F95D24E2E}"/>
              </a:ext>
            </a:extLst>
          </p:cNvPr>
          <p:cNvSpPr/>
          <p:nvPr/>
        </p:nvSpPr>
        <p:spPr>
          <a:xfrm>
            <a:off x="7994657" y="2791720"/>
            <a:ext cx="1624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5000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B8BBAC-258D-849E-8696-749E861E68D3}"/>
              </a:ext>
            </a:extLst>
          </p:cNvPr>
          <p:cNvSpPr/>
          <p:nvPr/>
        </p:nvSpPr>
        <p:spPr>
          <a:xfrm>
            <a:off x="7971927" y="6080500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000</a:t>
            </a:r>
            <a:r>
              <a:rPr lang="ar-E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466C2-C004-2BB6-78E0-2EA0FE420DA0}"/>
              </a:ext>
            </a:extLst>
          </p:cNvPr>
          <p:cNvSpPr/>
          <p:nvPr/>
        </p:nvSpPr>
        <p:spPr>
          <a:xfrm>
            <a:off x="250164" y="5360614"/>
            <a:ext cx="2252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 سهم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E85F2-8689-C4CA-0546-2F91ECD126ED}"/>
              </a:ext>
            </a:extLst>
          </p:cNvPr>
          <p:cNvSpPr txBox="1"/>
          <p:nvPr/>
        </p:nvSpPr>
        <p:spPr>
          <a:xfrm>
            <a:off x="129852" y="4985580"/>
            <a:ext cx="300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dirty="0">
                <a:solidFill>
                  <a:srgbClr val="FF0000"/>
                </a:solidFill>
              </a:rPr>
              <a:t>بعض الوسطاء يكون العقد أقل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TImes Square New York, USA - July 29, 2016: The illuminated Dow Jones sign in times square late in the night as the latest news streams on the led board. dow jones stock pictures, royalty-free photos &amp; images">
            <a:extLst>
              <a:ext uri="{FF2B5EF4-FFF2-40B4-BE49-F238E27FC236}">
                <a16:creationId xmlns:a16="http://schemas.microsoft.com/office/drawing/2014/main" id="{F557FEE2-606B-06B3-390E-636C0CFC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3" y="449311"/>
            <a:ext cx="2881197" cy="1920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6290F0-8EC9-5B05-D427-6528B3757B05}"/>
              </a:ext>
            </a:extLst>
          </p:cNvPr>
          <p:cNvSpPr/>
          <p:nvPr/>
        </p:nvSpPr>
        <p:spPr>
          <a:xfrm>
            <a:off x="804838" y="2548753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السهم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CEFE90-80C3-F722-3A87-660FE4AB0408}"/>
              </a:ext>
            </a:extLst>
          </p:cNvPr>
          <p:cNvSpPr/>
          <p:nvPr/>
        </p:nvSpPr>
        <p:spPr>
          <a:xfrm>
            <a:off x="975559" y="3546704"/>
            <a:ext cx="1967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وحدة من المؤشر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B8ED79-C24D-97B4-45DD-4FF8BEF983C5}"/>
              </a:ext>
            </a:extLst>
          </p:cNvPr>
          <p:cNvSpPr/>
          <p:nvPr/>
        </p:nvSpPr>
        <p:spPr>
          <a:xfrm>
            <a:off x="306531" y="4000060"/>
            <a:ext cx="29081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العقد ستاندرد = 10 سهم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AA98BF-9D43-04B1-9BD3-FC51D427D355}"/>
              </a:ext>
            </a:extLst>
          </p:cNvPr>
          <p:cNvSpPr/>
          <p:nvPr/>
        </p:nvSpPr>
        <p:spPr>
          <a:xfrm>
            <a:off x="5167956" y="5578642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35,000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441C33-5A3A-010D-BBD9-12A34832E4DD}"/>
              </a:ext>
            </a:extLst>
          </p:cNvPr>
          <p:cNvSpPr/>
          <p:nvPr/>
        </p:nvSpPr>
        <p:spPr>
          <a:xfrm>
            <a:off x="5420986" y="1985389"/>
            <a:ext cx="1895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35,700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8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9" grpId="0"/>
      <p:bldP spid="30" grpId="0"/>
      <p:bldP spid="31" grpId="0"/>
      <p:bldP spid="32" grpId="0"/>
      <p:bldP spid="17" grpId="0"/>
      <p:bldP spid="19" grpId="0"/>
      <p:bldP spid="9" grpId="0"/>
      <p:bldP spid="10" grpId="0"/>
      <p:bldP spid="14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2014</TotalTime>
  <Words>581</Words>
  <Application>Microsoft Office PowerPoint</Application>
  <PresentationFormat>Widescreen</PresentationFormat>
  <Paragraphs>189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283</cp:revision>
  <dcterms:created xsi:type="dcterms:W3CDTF">2023-04-11T21:53:46Z</dcterms:created>
  <dcterms:modified xsi:type="dcterms:W3CDTF">2023-09-19T15:30:09Z</dcterms:modified>
</cp:coreProperties>
</file>